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"/><Relationship Id="rId3" Type="http://schemas.openxmlformats.org/officeDocument/2006/relationships/image" Target="../media/image7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First 28 Days of Life - What to Fear in the ED"/>
          <p:cNvSpPr txBox="1"/>
          <p:nvPr>
            <p:ph type="ctrTitle"/>
          </p:nvPr>
        </p:nvSpPr>
        <p:spPr>
          <a:xfrm>
            <a:off x="1270000" y="1792592"/>
            <a:ext cx="10464800" cy="3302001"/>
          </a:xfrm>
          <a:prstGeom prst="rect">
            <a:avLst/>
          </a:prstGeom>
        </p:spPr>
        <p:txBody>
          <a:bodyPr/>
          <a:lstStyle>
            <a:lvl1pPr defTabSz="531622">
              <a:defRPr sz="7200"/>
            </a:lvl1pPr>
          </a:lstStyle>
          <a:p>
            <a:pPr/>
            <a:r>
              <a:t>The First 28 Days of Life - What to Fear in the ED </a:t>
            </a:r>
          </a:p>
        </p:txBody>
      </p:sp>
      <p:sp>
        <p:nvSpPr>
          <p:cNvPr id="120" name="John Misdary, MD FACEP, FAAEM,FAAP…"/>
          <p:cNvSpPr txBox="1"/>
          <p:nvPr>
            <p:ph type="subTitle" sz="quarter" idx="1"/>
          </p:nvPr>
        </p:nvSpPr>
        <p:spPr>
          <a:xfrm>
            <a:off x="1270000" y="6933162"/>
            <a:ext cx="10464800" cy="1612729"/>
          </a:xfrm>
          <a:prstGeom prst="rect">
            <a:avLst/>
          </a:prstGeom>
        </p:spPr>
        <p:txBody>
          <a:bodyPr/>
          <a:lstStyle/>
          <a:p>
            <a:pPr defTabSz="519937">
              <a:defRPr sz="3200"/>
            </a:pPr>
            <a:r>
              <a:t>John Misdary, MD FACEP, FAAEM,FAAP</a:t>
            </a:r>
          </a:p>
          <a:p>
            <a:pPr defTabSz="519937">
              <a:defRPr sz="3200"/>
            </a:pPr>
            <a:r>
              <a:t>Attending Physician </a:t>
            </a:r>
          </a:p>
          <a:p>
            <a:pPr defTabSz="519937">
              <a:defRPr sz="3200"/>
            </a:pPr>
            <a:r>
              <a:t>St. Joseph’s Childrens Hospital Tampa, FL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ongenital Heart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Congenital Heart Disease</a:t>
            </a:r>
          </a:p>
        </p:txBody>
      </p:sp>
      <p:sp>
        <p:nvSpPr>
          <p:cNvPr id="149" name="Congenital = Present at bir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Congenital = Present at birth </a:t>
            </a:r>
          </a:p>
          <a:p>
            <a:pPr/>
            <a:r>
              <a:t>Wide range of severity of symptoms </a:t>
            </a:r>
          </a:p>
          <a:p>
            <a:pPr/>
            <a:r>
              <a:t>Includes defects of great vessels and/or structures of the heart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yanotic Congenital Heart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Cyanotic Congenital Heart Disease </a:t>
            </a:r>
          </a:p>
        </p:txBody>
      </p:sp>
      <p:sp>
        <p:nvSpPr>
          <p:cNvPr id="152" name="PDA dependent lesion and become symptomatic as it starts to clo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7815" indent="-297815" defTabSz="391413">
              <a:spcBef>
                <a:spcPts val="2800"/>
              </a:spcBef>
              <a:defRPr sz="2100"/>
            </a:pPr>
            <a:r>
              <a:t>PDA dependent lesion and become symptomatic as it starts to close</a:t>
            </a:r>
          </a:p>
          <a:p>
            <a:pPr marL="297815" indent="-297815" defTabSz="391413">
              <a:spcBef>
                <a:spcPts val="2800"/>
              </a:spcBef>
              <a:defRPr sz="2100"/>
            </a:pPr>
            <a:r>
              <a:t>Not about recognizing the lesion but the disease state  </a:t>
            </a:r>
          </a:p>
          <a:p>
            <a:pPr marL="297815" indent="-297815" defTabSz="391413">
              <a:spcBef>
                <a:spcPts val="2800"/>
              </a:spcBef>
              <a:defRPr sz="2100"/>
            </a:pPr>
            <a:r>
              <a:t>Present with cyanosis, respiratory distress, and hypoxia that does not improve with oxygenation </a:t>
            </a:r>
          </a:p>
          <a:p>
            <a:pPr marL="297815" indent="-297815" defTabSz="391413">
              <a:spcBef>
                <a:spcPts val="2800"/>
              </a:spcBef>
              <a:defRPr sz="2100"/>
            </a:pPr>
            <a:r>
              <a:t>Start Prostaglandin when recognized</a:t>
            </a:r>
          </a:p>
          <a:p>
            <a:pPr marL="297815" indent="-297815" defTabSz="391413">
              <a:spcBef>
                <a:spcPts val="2800"/>
              </a:spcBef>
              <a:defRPr sz="2100"/>
            </a:pPr>
            <a:r>
              <a:t>Consider early intubation </a:t>
            </a:r>
          </a:p>
          <a:p>
            <a:pPr lvl="1" marL="595630" indent="-297815" defTabSz="391413">
              <a:spcBef>
                <a:spcPts val="2800"/>
              </a:spcBef>
              <a:defRPr sz="2100"/>
            </a:pPr>
            <a:r>
              <a:t>PGE may cause apnea </a:t>
            </a:r>
          </a:p>
          <a:p>
            <a:pPr lvl="1" marL="595630" indent="-297815" defTabSz="391413">
              <a:spcBef>
                <a:spcPts val="2800"/>
              </a:spcBef>
              <a:defRPr sz="2100"/>
            </a:pPr>
            <a:r>
              <a:t>Able to control a physiological parameter  </a:t>
            </a:r>
          </a:p>
          <a:p>
            <a:pPr marL="297815" indent="-297815" defTabSz="391413">
              <a:spcBef>
                <a:spcPts val="2800"/>
              </a:spcBef>
              <a:defRPr sz="2100"/>
            </a:pPr>
            <a:r>
              <a:t>Don’t use paralytics and don’t sedate </a:t>
            </a:r>
          </a:p>
          <a:p>
            <a:pPr lvl="1" marL="595630" indent="-297815" defTabSz="391413">
              <a:spcBef>
                <a:spcPts val="2800"/>
              </a:spcBef>
              <a:defRPr sz="2100"/>
            </a:pPr>
            <a:r>
              <a:t>May lose vascular tone, dec preload, and worsen shock - leads to arrest </a:t>
            </a:r>
          </a:p>
        </p:txBody>
      </p:sp>
      <p:sp>
        <p:nvSpPr>
          <p:cNvPr id="153" name="Text"/>
          <p:cNvSpPr txBox="1"/>
          <p:nvPr/>
        </p:nvSpPr>
        <p:spPr>
          <a:xfrm>
            <a:off x="5501182" y="383982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ecreasing heart rate and oxygen demand can make a big difference!!…"/>
          <p:cNvSpPr txBox="1"/>
          <p:nvPr/>
        </p:nvSpPr>
        <p:spPr>
          <a:xfrm>
            <a:off x="197120" y="2979007"/>
            <a:ext cx="13055601" cy="491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0631" indent="-240631" algn="l">
              <a:buSzPct val="100000"/>
              <a:buChar char="•"/>
              <a:defRPr sz="3100"/>
            </a:pPr>
            <a:r>
              <a:t>Decreasing heart rate and oxygen demand can make a big difference!!</a:t>
            </a:r>
          </a:p>
          <a:p>
            <a:pPr lvl="1" marL="621631" indent="-240631" algn="l">
              <a:buSzPct val="100000"/>
              <a:buChar char="•"/>
              <a:defRPr sz="3100"/>
            </a:pPr>
            <a:r>
              <a:t>Calm baby down—with parents and/or medications </a:t>
            </a:r>
          </a:p>
          <a:p>
            <a:pPr lvl="1" marL="621631" indent="-240631" algn="l">
              <a:buSzPct val="100000"/>
              <a:buChar char="•"/>
              <a:defRPr sz="3100"/>
            </a:pPr>
            <a:r>
              <a:t>Sedatives</a:t>
            </a:r>
          </a:p>
          <a:p>
            <a:pPr lvl="1" marL="621631" indent="-240631" algn="l">
              <a:buSzPct val="100000"/>
              <a:buChar char="•"/>
              <a:defRPr sz="3100"/>
            </a:pPr>
            <a:r>
              <a:t>Anti-fever medications</a:t>
            </a:r>
          </a:p>
          <a:p>
            <a:pPr marL="240631" indent="-240631" algn="l">
              <a:buSzPct val="100000"/>
              <a:buChar char="•"/>
              <a:defRPr sz="3100"/>
            </a:pPr>
            <a:r>
              <a:t>Fluid bolus cautiously 10cc/kg to maximize preload/fill the tank</a:t>
            </a:r>
          </a:p>
          <a:p>
            <a:pPr marL="240631" indent="-240631" algn="l">
              <a:buSzPct val="100000"/>
              <a:buChar char="•"/>
              <a:defRPr sz="3100"/>
            </a:pPr>
            <a:r>
              <a:t>Oxygen is not always helpful</a:t>
            </a:r>
          </a:p>
          <a:p>
            <a:pPr lvl="1" marL="621631" indent="-240631" algn="l">
              <a:buSzPct val="100000"/>
              <a:buChar char="•"/>
              <a:defRPr sz="3100"/>
            </a:pPr>
            <a:r>
              <a:t>Can irritate baby more (consider blow-by)</a:t>
            </a:r>
          </a:p>
          <a:p>
            <a:pPr lvl="1" marL="621631" indent="-240631" algn="l">
              <a:buSzPct val="100000"/>
              <a:buChar char="•"/>
              <a:defRPr sz="3100"/>
            </a:pPr>
            <a:r>
              <a:t>Takes blood away from systemic circulation/worsens pulmonary congestion</a:t>
            </a:r>
          </a:p>
          <a:p>
            <a:pPr lvl="1" marL="621631" indent="-240631" algn="l">
              <a:buSzPct val="100000"/>
              <a:buChar char="•"/>
              <a:defRPr sz="3100"/>
            </a:pPr>
            <a:r>
              <a:t>Keep baby at baseline saturations, if unknown, around 70 - 85%</a:t>
            </a:r>
          </a:p>
        </p:txBody>
      </p:sp>
      <p:sp>
        <p:nvSpPr>
          <p:cNvPr id="156" name="Cyanotic Congenital Heart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Cyanotic Congenital Heart Disease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epare for acute decompens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2249" indent="-222249" defTabSz="292100">
              <a:spcBef>
                <a:spcPts val="2100"/>
              </a:spcBef>
              <a:defRPr sz="2000"/>
            </a:pPr>
            <a:r>
              <a:t>Prepare for acute decompensation </a:t>
            </a:r>
          </a:p>
          <a:p>
            <a:pPr marL="222249" indent="-222249" defTabSz="292100">
              <a:spcBef>
                <a:spcPts val="2100"/>
              </a:spcBef>
              <a:defRPr sz="2000"/>
            </a:pPr>
            <a:r>
              <a:t>Know your epi dose &amp; have drawn up </a:t>
            </a:r>
            <a:br/>
          </a:p>
          <a:p>
            <a:pPr marL="222249" indent="-222249" defTabSz="292100">
              <a:spcBef>
                <a:spcPts val="2100"/>
              </a:spcBef>
              <a:defRPr sz="2000"/>
            </a:pPr>
            <a:r>
              <a:t>Fluid bolus ready to go </a:t>
            </a:r>
            <a:br/>
          </a:p>
          <a:p>
            <a:pPr marL="222249" indent="-222249" defTabSz="292100">
              <a:spcBef>
                <a:spcPts val="2100"/>
              </a:spcBef>
              <a:defRPr sz="2000"/>
            </a:pPr>
            <a:r>
              <a:t>Premedicate with Atropine </a:t>
            </a:r>
            <a:br/>
          </a:p>
          <a:p>
            <a:pPr marL="222249" indent="-222249" defTabSz="292100">
              <a:spcBef>
                <a:spcPts val="2100"/>
              </a:spcBef>
              <a:defRPr sz="2000"/>
            </a:pPr>
            <a:r>
              <a:t>Keep vent pressures low as possible for effect (PIP and PEEP) </a:t>
            </a:r>
            <a:br/>
          </a:p>
          <a:p>
            <a:pPr marL="222249" indent="-222249" defTabSz="292100">
              <a:spcBef>
                <a:spcPts val="2100"/>
              </a:spcBef>
              <a:defRPr sz="2000"/>
            </a:pPr>
            <a:r>
              <a:t>If equipped with oxygen blender, try to keep FiO2 as low as possible to goal saturation of ~70 - 85% or baseline (PALS recommends 80%) </a:t>
            </a:r>
            <a:br/>
          </a:p>
          <a:p>
            <a:pPr marL="222249" indent="-222249" defTabSz="292100">
              <a:spcBef>
                <a:spcPts val="2100"/>
              </a:spcBef>
              <a:defRPr sz="2000"/>
            </a:pPr>
            <a:r>
              <a:t>If patient arrests, PETCO2 will not be reliable indicator of CPR quality because pulmonary bloodflow depends on other factors </a:t>
            </a:r>
            <a:br/>
          </a:p>
        </p:txBody>
      </p:sp>
      <p:sp>
        <p:nvSpPr>
          <p:cNvPr id="159" name="Cyanotic Congenital Heart Disease - Intub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Cyanotic Congenital Heart Disease - Intubation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9270" r="0" b="0"/>
          <a:stretch>
            <a:fillRect/>
          </a:stretch>
        </p:blipFill>
        <p:spPr>
          <a:xfrm>
            <a:off x="213723" y="944954"/>
            <a:ext cx="12480080" cy="7556299"/>
          </a:xfrm>
          <a:prstGeom prst="rect">
            <a:avLst/>
          </a:prstGeom>
        </p:spPr>
      </p:pic>
      <p:sp>
        <p:nvSpPr>
          <p:cNvPr id="162" name="“Type a quote here.”"/>
          <p:cNvSpPr txBox="1"/>
          <p:nvPr/>
        </p:nvSpPr>
        <p:spPr>
          <a:xfrm>
            <a:off x="1270000" y="4267112"/>
            <a:ext cx="10464800" cy="60977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57200">
              <a:lnSpc>
                <a:spcPts val="10600"/>
              </a:lnSpc>
              <a:spcBef>
                <a:spcPts val="1200"/>
              </a:spcBef>
              <a:defRPr sz="4533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786" t="0" r="28786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5" name="Clinical Senari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Senario 2 </a:t>
            </a:r>
          </a:p>
        </p:txBody>
      </p:sp>
      <p:sp>
        <p:nvSpPr>
          <p:cNvPr id="166" name="14 d/o term male presents to the ED with lethargy, poor feeding, vomiting and decreased UOP. Was initially feeding vigorously and decreased since day 6 of lif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8035" indent="-288035" defTabSz="490727">
              <a:spcBef>
                <a:spcPts val="2600"/>
              </a:spcBef>
              <a:defRPr sz="2300"/>
            </a:pPr>
            <a:r>
              <a:t>14 d/o term male presents to the ED with lethargy, poor feeding, vomiting and decreased UOP. Was initially feeding vigorously and decreased since day 6 of life.  </a:t>
            </a:r>
          </a:p>
          <a:p>
            <a:pPr marL="288035" indent="-288035" defTabSz="490727">
              <a:spcBef>
                <a:spcPts val="2600"/>
              </a:spcBef>
              <a:defRPr sz="2300"/>
            </a:pPr>
            <a:r>
              <a:t>He was a home birth with no prenatal care.  Has not seen a healthcare provider. 1st born child for the family.  Mother has no medical history and denies drug use. </a:t>
            </a:r>
          </a:p>
          <a:p>
            <a:pPr marL="288035" indent="-288035" defTabSz="490727">
              <a:spcBef>
                <a:spcPts val="2600"/>
              </a:spcBef>
              <a:defRPr sz="2300"/>
            </a:pPr>
            <a:r>
              <a:t>Parents were encouraged by family to bring him to the hospital since he wasn’t feeding today with no wet diapers.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7.jpeg" descr="image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0791" t="0" r="20791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9" name="Physical ex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exam </a:t>
            </a:r>
          </a:p>
        </p:txBody>
      </p:sp>
      <p:sp>
        <p:nvSpPr>
          <p:cNvPr id="170" name="VS - T96.5 HR 196 BP 64/31RR 55 Wt 1.9 kg POx 97% R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0316" indent="-250316" defTabSz="426466">
              <a:spcBef>
                <a:spcPts val="2300"/>
              </a:spcBef>
              <a:defRPr sz="2000"/>
            </a:pPr>
            <a:r>
              <a:t>VS - T96.5 HR 196 BP 64/31RR 55 Wt 1.9 kg POx 97% RA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Pale, somnolent not easily aroused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Depressed Fontanelle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Dry MM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Areas of hyper-pigmentation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Weak suck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Delayed cap refill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Tachycardia no murmur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Tachypnea, no wheezes or retractions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Abdomen soft, not tender, not distended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ifferential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Diagnosis</a:t>
            </a:r>
          </a:p>
        </p:txBody>
      </p:sp>
      <p:sp>
        <p:nvSpPr>
          <p:cNvPr id="173" name="Sep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00"/>
            </a:pPr>
            <a:r>
              <a:t>Sepsis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Congenital Heart Disease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Pyloric Stenosis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Malrotation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Congenital Adrenal Hypoplasia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Congenital Diaphragmatic Hernia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NAT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366" t="23383" r="0" b="23383"/>
          <a:stretch>
            <a:fillRect/>
          </a:stretch>
        </p:blipFill>
        <p:spPr>
          <a:xfrm>
            <a:off x="7136408" y="5930716"/>
            <a:ext cx="4497903" cy="3772085"/>
          </a:xfrm>
          <a:prstGeom prst="rect">
            <a:avLst/>
          </a:prstGeom>
        </p:spPr>
      </p:pic>
      <p:pic>
        <p:nvPicPr>
          <p:cNvPr id="176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1491" t="0" r="11490" b="0"/>
          <a:stretch>
            <a:fillRect/>
          </a:stretch>
        </p:blipFill>
        <p:spPr>
          <a:xfrm>
            <a:off x="6718299" y="2247900"/>
            <a:ext cx="5334002" cy="3771900"/>
          </a:xfrm>
          <a:prstGeom prst="rect">
            <a:avLst/>
          </a:prstGeom>
        </p:spPr>
      </p:pic>
      <p:sp>
        <p:nvSpPr>
          <p:cNvPr id="177" name="CBC - WBC 17.1 Hb 9.8 Hct 28.4 Plt 311 Pulse Ox 97% RA…"/>
          <p:cNvSpPr txBox="1"/>
          <p:nvPr>
            <p:ph type="body" sz="half" idx="4294967295"/>
          </p:nvPr>
        </p:nvSpPr>
        <p:spPr>
          <a:xfrm>
            <a:off x="952500" y="2057400"/>
            <a:ext cx="5334000" cy="7502705"/>
          </a:xfrm>
          <a:prstGeom prst="rect">
            <a:avLst/>
          </a:prstGeom>
        </p:spPr>
        <p:txBody>
          <a:bodyPr/>
          <a:lstStyle/>
          <a:p>
            <a:pPr marL="291703" indent="-291703" defTabSz="438150">
              <a:spcBef>
                <a:spcPts val="2400"/>
              </a:spcBef>
              <a:defRPr sz="2100"/>
            </a:pPr>
            <a:r>
              <a:t>CBC - WBC 17.1 Hb 9.8 Hct 28.4 Plt 311 Pulse Ox 97% RA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BMP - Na 122 K 6.8 Cl 97 BUN 31Cr 1.4 Glc 33 Ca 9.5 HCO3 12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LFT - NL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PT/INR - NL 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TBili 0.4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UA - NL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LP - NL 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Capillary Blood Gas - pH 6.9 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Pyloric US - NL </a:t>
            </a:r>
          </a:p>
          <a:p>
            <a:pPr marL="291703" indent="-291703" defTabSz="438150">
              <a:spcBef>
                <a:spcPts val="2400"/>
              </a:spcBef>
              <a:defRPr sz="2100"/>
            </a:pPr>
            <a:r>
              <a:t>Head CT - NL </a:t>
            </a:r>
          </a:p>
        </p:txBody>
      </p:sp>
      <p:sp>
        <p:nvSpPr>
          <p:cNvPr id="178" name="Labs and Imaging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Labs and Imaging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fferential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Diagnosis</a:t>
            </a:r>
          </a:p>
        </p:txBody>
      </p:sp>
      <p:sp>
        <p:nvSpPr>
          <p:cNvPr id="181" name="Sep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Sepsis </a:t>
            </a:r>
          </a:p>
          <a:p>
            <a:pPr/>
            <a:r>
              <a:t>Congenital Adrenal Hypoplasia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01" t="0" r="2200" b="0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eat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 </a:t>
            </a:r>
          </a:p>
        </p:txBody>
      </p:sp>
      <p:sp>
        <p:nvSpPr>
          <p:cNvPr id="184" name="Call for transfer…"/>
          <p:cNvSpPr txBox="1"/>
          <p:nvPr>
            <p:ph type="body" idx="1"/>
          </p:nvPr>
        </p:nvSpPr>
        <p:spPr>
          <a:xfrm>
            <a:off x="952500" y="26162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Call for transfer </a:t>
            </a:r>
          </a:p>
          <a:p>
            <a:pPr/>
            <a:r>
              <a:t>ABCs - HF NC to aide to work of breathing</a:t>
            </a:r>
          </a:p>
          <a:p>
            <a:pPr/>
            <a:r>
              <a:t>NS bolus for correction of shock 30ml/kg </a:t>
            </a:r>
          </a:p>
          <a:p>
            <a:pPr/>
            <a:r>
              <a:t>Correction of Glucose D10 W at 5ml/kg over 10 min  </a:t>
            </a:r>
          </a:p>
          <a:p>
            <a:pPr>
              <a:defRPr b="1">
                <a:solidFill>
                  <a:srgbClr val="FF2600"/>
                </a:solidFill>
              </a:defRPr>
            </a:pPr>
            <a:r>
              <a:t>Decadron 1mg IV</a:t>
            </a:r>
          </a:p>
          <a:p>
            <a:pPr/>
            <a:r>
              <a:t>Ampicillin and Claforan IV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ongenital Adrenal Hypoplas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Congenital Adrenal Hypoplasia</a:t>
            </a:r>
          </a:p>
        </p:txBody>
      </p:sp>
      <p:sp>
        <p:nvSpPr>
          <p:cNvPr id="187" name="21-Hydroxylase Deficiency - 90% Cases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21-Hydroxylase Deficiency - 90% Cases </a:t>
            </a:r>
          </a:p>
          <a:p>
            <a:pPr/>
            <a:r>
              <a:t>1 in every 15,000 live births in the US </a:t>
            </a:r>
          </a:p>
          <a:p>
            <a:pPr/>
            <a:r>
              <a:t>Present in shock between </a:t>
            </a:r>
            <a:r>
              <a:rPr b="1">
                <a:solidFill>
                  <a:srgbClr val="FF2600"/>
                </a:solidFill>
              </a:rPr>
              <a:t>DOL 7-14 (10)</a:t>
            </a:r>
          </a:p>
          <a:p>
            <a:pPr/>
            <a:r>
              <a:t>Present in </a:t>
            </a:r>
            <a:r>
              <a:rPr b="1">
                <a:solidFill>
                  <a:srgbClr val="FF2600"/>
                </a:solidFill>
              </a:rPr>
              <a:t>Adrenal Crisis</a:t>
            </a:r>
          </a:p>
          <a:p>
            <a:pPr/>
            <a:r>
              <a:t>No cyanosis, no respiratory issues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0812" y="437956"/>
            <a:ext cx="10451321" cy="909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41" t="0" r="1741" b="0"/>
          <a:stretch>
            <a:fillRect/>
          </a:stretch>
        </p:blipFill>
        <p:spPr>
          <a:xfrm>
            <a:off x="6718300" y="2590800"/>
            <a:ext cx="5334001" cy="6286500"/>
          </a:xfrm>
          <a:prstGeom prst="rect">
            <a:avLst/>
          </a:prstGeom>
        </p:spPr>
      </p:pic>
      <p:sp>
        <p:nvSpPr>
          <p:cNvPr id="192" name="Clinical Senario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Senario 3 </a:t>
            </a:r>
          </a:p>
        </p:txBody>
      </p:sp>
      <p:sp>
        <p:nvSpPr>
          <p:cNvPr id="193" name="21 d/o term male with a history of GERD presents to ED with two days lethargy, persistent vomiting, and dec UOP.  Symptoms have been worsening last 24 hr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indent="-274320" defTabSz="467359">
              <a:spcBef>
                <a:spcPts val="2500"/>
              </a:spcBef>
              <a:defRPr sz="2200"/>
            </a:pPr>
            <a:r>
              <a:t>21 d/o term male with a history of GERD presents to ED with two days lethargy, persistent vomiting, and dec UOP.  Symptoms have been worsening last 24 hrs.  </a:t>
            </a:r>
          </a:p>
          <a:p>
            <a:pPr marL="274320" indent="-274320" defTabSz="467359">
              <a:spcBef>
                <a:spcPts val="2500"/>
              </a:spcBef>
              <a:defRPr sz="2200"/>
            </a:pPr>
            <a:r>
              <a:t>He was born via CS due to prior CS with no complications.  DC home from newborn nursery and no complications and surpassed birthweight by day 10.  No fevers or sick contacts.   </a:t>
            </a:r>
          </a:p>
          <a:p>
            <a:pPr marL="274320" indent="-274320" defTabSz="467359">
              <a:spcBef>
                <a:spcPts val="2500"/>
              </a:spcBef>
              <a:defRPr sz="2200"/>
            </a:pPr>
            <a:r>
              <a:t>Vomiting started yesterday and looked like formula.  It worsened throughout today and turned light and then dark green.  There has been increased lethargy and no UOP for 12 hrs.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hysical Ex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Exam</a:t>
            </a:r>
          </a:p>
        </p:txBody>
      </p:sp>
      <p:sp>
        <p:nvSpPr>
          <p:cNvPr id="196" name="VS - T 99.9 HR 168 BP 76/41 RR 38 Wt 3.6 kg Pulse Ox 98% RA…"/>
          <p:cNvSpPr txBox="1"/>
          <p:nvPr/>
        </p:nvSpPr>
        <p:spPr>
          <a:xfrm>
            <a:off x="952499" y="2561033"/>
            <a:ext cx="10360821" cy="629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VS - T 99.9 HR 168 BP 76/41 RR 38 Wt 3.6 kg Pulse Ox 98% RA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Somnolent not easily aroused, No rashes or cyanosis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Depressed Fontanelle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Dry MM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Weak suck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2-3 sec cap refill +2 peripheral pulses 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Tachycardia no murmurs no gallops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CTAB with no distress 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Abdomen distended with scant BS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Differential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Diagnosis</a:t>
            </a:r>
          </a:p>
        </p:txBody>
      </p:sp>
      <p:sp>
        <p:nvSpPr>
          <p:cNvPr id="199" name="Sep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00"/>
            </a:pPr>
            <a:r>
              <a:t>Sepsis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Pyloric Stenosis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Malrotation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Midgut Volvulus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Cardiac Arrhythmia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Intracranial Mass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NAT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6990" r="0" b="16989"/>
          <a:stretch>
            <a:fillRect/>
          </a:stretch>
        </p:blipFill>
        <p:spPr>
          <a:xfrm>
            <a:off x="7136407" y="5930715"/>
            <a:ext cx="4497905" cy="3772085"/>
          </a:xfrm>
          <a:prstGeom prst="rect">
            <a:avLst/>
          </a:prstGeom>
        </p:spPr>
      </p:pic>
      <p:pic>
        <p:nvPicPr>
          <p:cNvPr id="202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1491" t="0" r="11490" b="0"/>
          <a:stretch>
            <a:fillRect/>
          </a:stretch>
        </p:blipFill>
        <p:spPr>
          <a:xfrm>
            <a:off x="6718299" y="1943100"/>
            <a:ext cx="5334002" cy="3771900"/>
          </a:xfrm>
          <a:prstGeom prst="rect">
            <a:avLst/>
          </a:prstGeom>
        </p:spPr>
      </p:pic>
      <p:sp>
        <p:nvSpPr>
          <p:cNvPr id="203" name="CBC - WBC 27.3 Hb 9.6 Hct 29.4 Plt 281…"/>
          <p:cNvSpPr txBox="1"/>
          <p:nvPr>
            <p:ph type="body" sz="half" idx="4294967295"/>
          </p:nvPr>
        </p:nvSpPr>
        <p:spPr>
          <a:xfrm>
            <a:off x="952500" y="2057400"/>
            <a:ext cx="5334000" cy="7502705"/>
          </a:xfrm>
          <a:prstGeom prst="rect">
            <a:avLst/>
          </a:prstGeom>
        </p:spPr>
        <p:txBody>
          <a:bodyPr/>
          <a:lstStyle/>
          <a:p>
            <a:pPr marL="283923" indent="-283923" defTabSz="426466">
              <a:spcBef>
                <a:spcPts val="2300"/>
              </a:spcBef>
              <a:defRPr sz="2000"/>
            </a:pPr>
            <a:r>
              <a:t>CBC - WBC 27.3 Hb 9.6 Hct 29.4 Plt 281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BMP - Na 126 K 3.4 Cl 96 BUN 27 Cr 1.14 Glc 59 Ca 9.9 HCO3 15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LFT - ALT 48 AST 69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PT/INR - NL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TBili 0.6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UA - NL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LP - NL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Venous Blood Gas - pH 7.21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Pyloric US - NL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Head CT - NL  </a:t>
            </a:r>
          </a:p>
        </p:txBody>
      </p:sp>
      <p:sp>
        <p:nvSpPr>
          <p:cNvPr id="204" name="Labs and Imaging"/>
          <p:cNvSpPr txBox="1"/>
          <p:nvPr>
            <p:ph type="title" idx="4294967295"/>
          </p:nvPr>
        </p:nvSpPr>
        <p:spPr>
          <a:xfrm>
            <a:off x="952500" y="203199"/>
            <a:ext cx="11099800" cy="1935297"/>
          </a:xfrm>
          <a:prstGeom prst="rect">
            <a:avLst/>
          </a:prstGeom>
        </p:spPr>
        <p:txBody>
          <a:bodyPr/>
          <a:lstStyle/>
          <a:p>
            <a:pPr/>
            <a:r>
              <a:t>Labs and Imaging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ifferential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Diagnosis</a:t>
            </a:r>
          </a:p>
        </p:txBody>
      </p:sp>
      <p:sp>
        <p:nvSpPr>
          <p:cNvPr id="207" name="Sep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Sepsis </a:t>
            </a:r>
          </a:p>
          <a:p>
            <a:pPr/>
            <a:r>
              <a:t>Malrotation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reat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 </a:t>
            </a:r>
          </a:p>
        </p:txBody>
      </p:sp>
      <p:sp>
        <p:nvSpPr>
          <p:cNvPr id="210" name="Call for transf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Call for transfer </a:t>
            </a:r>
          </a:p>
          <a:p>
            <a:pPr/>
            <a:r>
              <a:t>NS IV fluid bolus 20ml/kg </a:t>
            </a:r>
          </a:p>
          <a:p>
            <a:pPr>
              <a:defRPr b="1">
                <a:solidFill>
                  <a:srgbClr val="FF2600"/>
                </a:solidFill>
              </a:defRPr>
            </a:pPr>
            <a:r>
              <a:t>NGT placement </a:t>
            </a:r>
          </a:p>
          <a:p>
            <a:pPr/>
            <a:r>
              <a:t>Ampicillin and Claforan IV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alr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Malrotation </a:t>
            </a:r>
          </a:p>
        </p:txBody>
      </p:sp>
      <p:sp>
        <p:nvSpPr>
          <p:cNvPr id="213" name="Symptomatic malrotation occurs in 1 in 6000 live births  - Midgut Volvulus M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011" indent="-271011" defTabSz="356186">
              <a:spcBef>
                <a:spcPts val="2500"/>
              </a:spcBef>
              <a:defRPr sz="1911"/>
            </a:pPr>
            <a:r>
              <a:t>Symptomatic Malrotation occurs in 1 in 6000 live births</a:t>
            </a:r>
          </a:p>
          <a:p>
            <a:pPr lvl="1" marL="675506" indent="-271011" defTabSz="356186">
              <a:spcBef>
                <a:spcPts val="2500"/>
              </a:spcBef>
              <a:defRPr sz="1911"/>
            </a:pPr>
            <a:r>
              <a:t>Midgut Volvulus MC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May occur at any age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Associated with other congenital abnormalities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rPr b="1">
                <a:solidFill>
                  <a:srgbClr val="FF2600"/>
                </a:solidFill>
              </a:rPr>
              <a:t>40% present in 1st week, 50% in 1st month, and 75% in 1st year</a:t>
            </a:r>
            <a:r>
              <a:t> 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Present with sudden </a:t>
            </a:r>
            <a:r>
              <a:rPr b="1">
                <a:solidFill>
                  <a:srgbClr val="FF2600"/>
                </a:solidFill>
              </a:rPr>
              <a:t>bilious vomiting and abdominal distention</a:t>
            </a:r>
            <a:r>
              <a:t> 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Typically present in shock with metabolic acidosis and peritonitis and elevated lactate is a late finding 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Exam can also be normal so don’t ignore complaint - X-ray needed (double bubble)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Placement of NG/OG and Fluid resuscitation with correction of electrolytes  </a:t>
            </a:r>
          </a:p>
          <a:p>
            <a:pPr marL="271011" indent="-271011" defTabSz="356186">
              <a:spcBef>
                <a:spcPts val="2500"/>
              </a:spcBef>
              <a:defRPr sz="1911"/>
            </a:pPr>
            <a:r>
              <a:t>If in refractory shock </a:t>
            </a:r>
            <a:r>
              <a:rPr b="1">
                <a:solidFill>
                  <a:srgbClr val="FF2600"/>
                </a:solidFill>
              </a:rPr>
              <a:t>Dopamine</a:t>
            </a:r>
            <a:r>
              <a:t> is 1st line due to inc of splanchnic blood 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 </a:t>
            </a:r>
          </a:p>
        </p:txBody>
      </p:sp>
      <p:sp>
        <p:nvSpPr>
          <p:cNvPr id="125" name="Review the sick neonate in the 1st month of lif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 the sick neonate in the 1st month of life </a:t>
            </a:r>
          </a:p>
          <a:p>
            <a:pPr/>
            <a:r>
              <a:t>Discuss common and uncommon diagnoses  </a:t>
            </a:r>
          </a:p>
          <a:p>
            <a:pPr/>
            <a:r>
              <a:t>Evaluate appropriate laboratory and imaging studies </a:t>
            </a:r>
          </a:p>
          <a:p>
            <a:pPr/>
            <a:r>
              <a:t>Review treatment and disposition strategies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esent with signs of bowel obstr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2254" indent="-262254" defTabSz="344677">
              <a:spcBef>
                <a:spcPts val="2400"/>
              </a:spcBef>
              <a:defRPr sz="1887"/>
            </a:pPr>
            <a:r>
              <a:t>Present with signs of bowel obstruction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Bilious vomiting in the neonate is an indication of malrotation until proven otherwise and is usually due to acute volvulus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Acute duodenal obstruction occurs mainly in infants and involves the compression of the duodenum by Ladd bands. Patients demonstrate forceful vomiting.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Diagnostic findings on a plain radiograph include an abnormally positioned duodenum as shown by placement of a nasogastric tube, and the “double-bubble” sign specific to duodenal obstruction.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Be aware that plain radiographs may be completely normal in individuals with malrotation as well.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Gold standard – upper GI study with contrast. These include visualization of a misplaced duodenum with a “corkscrew” appearance,  and duodenal obstruction.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Other imaging modalities that may be used include a lower GI series (contrast enema), ultrasound, and CT scanning.</a:t>
            </a:r>
          </a:p>
          <a:p>
            <a:pPr marL="262254" indent="-262254" defTabSz="344677">
              <a:spcBef>
                <a:spcPts val="2400"/>
              </a:spcBef>
              <a:defRPr sz="1887"/>
            </a:pPr>
            <a:r>
              <a:t>Volvulus is a surgical emergency, delay in untwisting bowel can lead to ischemic necrosis</a:t>
            </a:r>
          </a:p>
        </p:txBody>
      </p:sp>
      <p:sp>
        <p:nvSpPr>
          <p:cNvPr id="216" name="Malr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Malrotation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 </a:t>
            </a:r>
          </a:p>
        </p:txBody>
      </p:sp>
      <p:sp>
        <p:nvSpPr>
          <p:cNvPr id="219" name="Early recognition and early transfer is k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recognition and early transfer is key </a:t>
            </a:r>
          </a:p>
          <a:p>
            <a:pPr/>
            <a:r>
              <a:t>Always consider NAT and Sepsis </a:t>
            </a:r>
          </a:p>
          <a:p>
            <a:pPr/>
            <a:r>
              <a:t>No need for definite diagnosis </a:t>
            </a:r>
          </a:p>
          <a:p>
            <a:pPr/>
            <a:r>
              <a:t>Always consider intubation </a:t>
            </a:r>
          </a:p>
          <a:p>
            <a:pPr/>
            <a:r>
              <a:t>Aggressive resuscitation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51" y="1966979"/>
            <a:ext cx="12938352" cy="6093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440" y="75508"/>
            <a:ext cx="12574814" cy="9602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408" t="0" r="25408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Clinical Senari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Senario 1 </a:t>
            </a:r>
          </a:p>
        </p:txBody>
      </p:sp>
      <p:sp>
        <p:nvSpPr>
          <p:cNvPr id="129" name="4 d/o term male presents to ED with lethargy, poor feeding, bluish color and decreased UOP. Had difficultly latching since birth and worsening since.  Symptoms have been worsening last 24 hr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0316" indent="-250316" defTabSz="426466">
              <a:spcBef>
                <a:spcPts val="2300"/>
              </a:spcBef>
              <a:defRPr sz="2000"/>
            </a:pPr>
            <a:r>
              <a:t>4 d/o term male presents to ED with lethargy, poor feeding, bluish color and decreased UOP. Had difficultly latching since birth and worsening since.  Symptoms have been worsening last 24 hrs. 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He was born at a birthing center by midwife who gave all prenatal care.  He has not seen a healthcare provider. No maternal medical history with no medications during pregnancy and no illicit drug use.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The bluish discoloration has been worsening over last 24 hrs with increased WOB and no UOP or feeding in last 6 hrs.  Family called midwife who would see child tomorrow, but family was concerned and came to ED.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hysical Ex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Exam</a:t>
            </a:r>
          </a:p>
        </p:txBody>
      </p:sp>
      <p:sp>
        <p:nvSpPr>
          <p:cNvPr id="132" name="VS - T 100.1 HR 178 BP 64/31RR 61 Wt 2.4 kg Pulse Ox 72% RA…"/>
          <p:cNvSpPr txBox="1"/>
          <p:nvPr/>
        </p:nvSpPr>
        <p:spPr>
          <a:xfrm>
            <a:off x="952499" y="2561033"/>
            <a:ext cx="10360821" cy="629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VS - T 100.1 HR 178 BP 64/31RR 61 Wt 2.4 kg Pulse Ox 72% RA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Central cyanosis, somnolent not easily aroused, cold and clammy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Depressed Fontanelle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Dry MM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Weak suck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Delayed cap refill pulses difficult to palpate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Tachycardia with continuous murmur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Tachypnea, CTAB with no retractions </a:t>
            </a:r>
          </a:p>
          <a:p>
            <a:pPr marL="301752" indent="-301752" algn="l" defTabSz="514094">
              <a:spcBef>
                <a:spcPts val="2800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Abdomen soft with palpable liver margin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fferential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Diagnosis</a:t>
            </a:r>
          </a:p>
        </p:txBody>
      </p:sp>
      <p:sp>
        <p:nvSpPr>
          <p:cNvPr id="135" name="Sep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200"/>
            </a:pPr>
            <a:r>
              <a:t>Sepsis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Congenital Heart Disease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Congenital Adrenal Hypoplasia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Congenital Diaphragmatic Hernia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Meconium Aspiration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Pneumothorax/Hemothorax/Chylothorax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TE Fistula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Respiratory Distress Syndrome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NAT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068" r="0" b="8067"/>
          <a:stretch>
            <a:fillRect/>
          </a:stretch>
        </p:blipFill>
        <p:spPr>
          <a:xfrm>
            <a:off x="7136407" y="5930715"/>
            <a:ext cx="4497905" cy="3772086"/>
          </a:xfrm>
          <a:prstGeom prst="rect">
            <a:avLst/>
          </a:prstGeom>
        </p:spPr>
      </p:pic>
      <p:pic>
        <p:nvPicPr>
          <p:cNvPr id="138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1700" t="0" r="11699" b="0"/>
          <a:stretch>
            <a:fillRect/>
          </a:stretch>
        </p:blipFill>
        <p:spPr>
          <a:xfrm>
            <a:off x="6718300" y="2120900"/>
            <a:ext cx="5334001" cy="3771900"/>
          </a:xfrm>
          <a:prstGeom prst="rect">
            <a:avLst/>
          </a:prstGeom>
        </p:spPr>
      </p:pic>
      <p:sp>
        <p:nvSpPr>
          <p:cNvPr id="139" name="CBC - WBC 21.1 Hb 14.1 Hct 41.4 Plt 341…"/>
          <p:cNvSpPr txBox="1"/>
          <p:nvPr>
            <p:ph type="body" sz="half" idx="4294967295"/>
          </p:nvPr>
        </p:nvSpPr>
        <p:spPr>
          <a:xfrm>
            <a:off x="952500" y="2057400"/>
            <a:ext cx="5334000" cy="7502705"/>
          </a:xfrm>
          <a:prstGeom prst="rect">
            <a:avLst/>
          </a:prstGeom>
        </p:spPr>
        <p:txBody>
          <a:bodyPr/>
          <a:lstStyle/>
          <a:p>
            <a:pPr marL="283923" indent="-283923" defTabSz="426466">
              <a:spcBef>
                <a:spcPts val="2300"/>
              </a:spcBef>
              <a:defRPr sz="2000"/>
            </a:pPr>
            <a:r>
              <a:t>CBC - WBC 21.1 Hb 14.1 Hct 41.4 Plt 341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BMP - Na 134 K 4.8 Cl 102 BUN 16 Cr 0.4 Glc 67 Ca 9.5 HCO3 21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LFT - NL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PT/INR - NL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TBili 0.7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UA - NL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LP - NL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Arterial Blood Gas - pH 7.36 CO2 35 PaO2 41 </a:t>
            </a:r>
          </a:p>
          <a:p>
            <a:pPr marL="283923" indent="-283923" defTabSz="426466">
              <a:spcBef>
                <a:spcPts val="2300"/>
              </a:spcBef>
              <a:defRPr sz="2000"/>
            </a:pPr>
            <a:r>
              <a:t>Head US - NL  </a:t>
            </a:r>
          </a:p>
        </p:txBody>
      </p:sp>
      <p:sp>
        <p:nvSpPr>
          <p:cNvPr id="140" name="Labs and Imaging"/>
          <p:cNvSpPr txBox="1"/>
          <p:nvPr>
            <p:ph type="title" idx="4294967295"/>
          </p:nvPr>
        </p:nvSpPr>
        <p:spPr>
          <a:xfrm>
            <a:off x="952500" y="2032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Labs and Imaging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fferential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Diagnosis</a:t>
            </a:r>
          </a:p>
        </p:txBody>
      </p:sp>
      <p:sp>
        <p:nvSpPr>
          <p:cNvPr id="143" name="Sep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Sepsis </a:t>
            </a:r>
          </a:p>
          <a:p>
            <a:pPr/>
            <a:r>
              <a:t>Congenital Heart Disease </a:t>
            </a:r>
          </a:p>
          <a:p>
            <a:pPr/>
            <a:r>
              <a:t>Respiratory Distress Syndrome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reat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 </a:t>
            </a:r>
          </a:p>
        </p:txBody>
      </p:sp>
      <p:sp>
        <p:nvSpPr>
          <p:cNvPr id="146" name="Call for transf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00"/>
            </a:pPr>
            <a:r>
              <a:t>Call for transfer </a:t>
            </a:r>
          </a:p>
          <a:p>
            <a:pPr marL="355600" indent="-355600" defTabSz="467359">
              <a:spcBef>
                <a:spcPts val="3300"/>
              </a:spcBef>
              <a:defRPr sz="2500"/>
            </a:pPr>
            <a:r>
              <a:rPr b="1">
                <a:solidFill>
                  <a:srgbClr val="FF2600"/>
                </a:solidFill>
              </a:rPr>
              <a:t>Hyperoxia Testing</a:t>
            </a:r>
            <a:r>
              <a:t> - no improvement with 100% O2 </a:t>
            </a:r>
          </a:p>
          <a:p>
            <a:pPr lvl="1" marL="711200" indent="-355600" defTabSz="467359">
              <a:spcBef>
                <a:spcPts val="3300"/>
              </a:spcBef>
              <a:defRPr sz="2500"/>
            </a:pPr>
            <a:r>
              <a:t>PGE sensitive </a:t>
            </a:r>
          </a:p>
          <a:p>
            <a:pPr marL="355600" indent="-355600" defTabSz="467359">
              <a:spcBef>
                <a:spcPts val="3300"/>
              </a:spcBef>
              <a:defRPr sz="2500"/>
            </a:pPr>
            <a:r>
              <a:t>Airway - Intubation never wrong </a:t>
            </a:r>
          </a:p>
          <a:p>
            <a:pPr lvl="1" marL="711200" indent="-355600" defTabSz="467359">
              <a:spcBef>
                <a:spcPts val="3300"/>
              </a:spcBef>
              <a:defRPr sz="2500"/>
            </a:pPr>
            <a:r>
              <a:t>will decrease venous return and may need fluid bolus to inc preload prior  </a:t>
            </a:r>
          </a:p>
          <a:p>
            <a:pPr marL="355600" indent="-355600" defTabSz="467359">
              <a:spcBef>
                <a:spcPts val="3300"/>
              </a:spcBef>
              <a:defRPr sz="2500"/>
            </a:pPr>
            <a:r>
              <a:rPr b="1">
                <a:solidFill>
                  <a:srgbClr val="FF2600"/>
                </a:solidFill>
              </a:rPr>
              <a:t>Prostaglandin 0.1mcg/kg/min</a:t>
            </a:r>
            <a:r>
              <a:t> inc by 0.05mcg/kg to max of 0.4mcg/kg/min</a:t>
            </a:r>
          </a:p>
          <a:p>
            <a:pPr marL="355600" indent="-355600" defTabSz="467359">
              <a:spcBef>
                <a:spcPts val="3300"/>
              </a:spcBef>
              <a:defRPr sz="2500"/>
            </a:pPr>
            <a:r>
              <a:t>Ampicillin and Claforan IV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